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403" r:id="rId3"/>
    <p:sldId id="412" r:id="rId4"/>
    <p:sldId id="414" r:id="rId5"/>
    <p:sldId id="415" r:id="rId6"/>
    <p:sldId id="384" r:id="rId7"/>
    <p:sldId id="406" r:id="rId8"/>
    <p:sldId id="407" r:id="rId9"/>
    <p:sldId id="408" r:id="rId10"/>
    <p:sldId id="404" r:id="rId11"/>
    <p:sldId id="398" r:id="rId12"/>
    <p:sldId id="400" r:id="rId13"/>
    <p:sldId id="397" r:id="rId14"/>
    <p:sldId id="422" r:id="rId15"/>
    <p:sldId id="411" r:id="rId16"/>
    <p:sldId id="419" r:id="rId17"/>
    <p:sldId id="423" r:id="rId18"/>
    <p:sldId id="416" r:id="rId19"/>
    <p:sldId id="409" r:id="rId20"/>
    <p:sldId id="417" r:id="rId21"/>
    <p:sldId id="410" r:id="rId22"/>
    <p:sldId id="418" r:id="rId23"/>
    <p:sldId id="420" r:id="rId24"/>
    <p:sldId id="391" r:id="rId25"/>
    <p:sldId id="392" r:id="rId26"/>
    <p:sldId id="421" r:id="rId27"/>
    <p:sldId id="424" r:id="rId28"/>
    <p:sldId id="425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0" autoAdjust="0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146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03174-C3D6-AA43-B0B5-DAFC2330325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A1C79E-2A8E-3546-806C-5FE3F34C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46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50462-B20F-4DA8-BEC3-655D687F3EB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043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 of this data is that its high dimensional ---gives us a view</a:t>
            </a:r>
            <a:r>
              <a:rPr lang="en-US" baseline="0" dirty="0"/>
              <a:t> of the whole system</a:t>
            </a:r>
            <a:r>
              <a:rPr lang="en-US" dirty="0"/>
              <a:t>,</a:t>
            </a:r>
            <a:r>
              <a:rPr lang="en-US" baseline="0" dirty="0"/>
              <a:t> high throughput – measurements for thousands even hundreds of thousands of cells in each condition. And single cell resolution.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747EA-DED6-BE48-8605-953A5F92C5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27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 of this data is that its high dimensional ---gives us a view</a:t>
            </a:r>
            <a:r>
              <a:rPr lang="en-US" baseline="0" dirty="0"/>
              <a:t> of the whole system</a:t>
            </a:r>
            <a:r>
              <a:rPr lang="en-US" dirty="0"/>
              <a:t>,</a:t>
            </a:r>
            <a:r>
              <a:rPr lang="en-US" baseline="0" dirty="0"/>
              <a:t> high throughput – measurements for thousands even hundreds of thousands of cells in each condition. And single cell resolution.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747EA-DED6-BE48-8605-953A5F92C5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9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ideally: measure the expression of every gene in every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Samples only a small part of the transcriptome per cell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-- Tens of millions of individual</a:t>
            </a:r>
            <a:r>
              <a:rPr lang="en-US" baseline="0" dirty="0" smtClean="0"/>
              <a:t> measurements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3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1C79E-2A8E-3546-806C-5FE3F34C89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0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C7168-F4F4-DD4B-9F3F-F06AB89D5FF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0950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we would</a:t>
            </a:r>
            <a:r>
              <a:rPr lang="en-US" baseline="0" dirty="0" smtClean="0"/>
              <a:t> want to see.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Cell types are well separated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We can see additional structure that is missed by the manual gating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658AB-D1E8-A345-8BA3-7290EFF775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47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 distance is not reliable, but local Euclidean steps are</a:t>
            </a:r>
          </a:p>
          <a:p>
            <a:r>
              <a:rPr lang="en-US" dirty="0"/>
              <a:t>We can use local Euclidean steps to “diffuse” through the manifold</a:t>
            </a:r>
          </a:p>
          <a:p>
            <a:r>
              <a:rPr lang="en-US" dirty="0"/>
              <a:t>Diffusion is equivalent to a random walk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FB2EB-7AAA-E642-AEFC-66D44D7046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34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4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70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4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57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13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85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40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67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86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5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51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D1DA8-8288-824E-8133-ECE37F9A3C0E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1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tif"/><Relationship Id="rId8" Type="http://schemas.openxmlformats.org/officeDocument/2006/relationships/image" Target="../media/image46.png"/><Relationship Id="rId9" Type="http://schemas.openxmlformats.org/officeDocument/2006/relationships/image" Target="../media/image47.t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40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jpe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9;p25"/>
          <p:cNvSpPr txBox="1">
            <a:spLocks/>
          </p:cNvSpPr>
          <p:nvPr/>
        </p:nvSpPr>
        <p:spPr>
          <a:xfrm>
            <a:off x="783029" y="1748641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200"/>
              <a:buFont typeface="Open Sans SemiBold"/>
              <a:buNone/>
            </a:pPr>
            <a:r>
              <a:rPr lang="en-US" dirty="0" smtClean="0"/>
              <a:t>Challenges and Opportunities in Single Cell Data </a:t>
            </a:r>
            <a:endParaRPr lang="en-US" dirty="0"/>
          </a:p>
        </p:txBody>
      </p:sp>
      <p:sp>
        <p:nvSpPr>
          <p:cNvPr id="5" name="Google Shape;130;p25"/>
          <p:cNvSpPr txBox="1"/>
          <p:nvPr/>
        </p:nvSpPr>
        <p:spPr>
          <a:xfrm>
            <a:off x="783029" y="3274247"/>
            <a:ext cx="7903200" cy="7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+mj-lt"/>
                <a:ea typeface="Open Sans"/>
                <a:cs typeface="Open Sans"/>
                <a:sym typeface="Open Sans"/>
              </a:rPr>
              <a:t>Machine Learning for Single Cell Analysis</a:t>
            </a:r>
            <a:endParaRPr sz="2400" dirty="0">
              <a:latin typeface="+mj-lt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030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084" y="207018"/>
            <a:ext cx="7934325" cy="994172"/>
          </a:xfrm>
        </p:spPr>
        <p:txBody>
          <a:bodyPr/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Challenges 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54" y="2209800"/>
            <a:ext cx="2444016" cy="1124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821" y="1677129"/>
            <a:ext cx="3176588" cy="1657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flipH="1">
            <a:off x="2245342" y="2291594"/>
            <a:ext cx="211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Avenir Book" charset="0"/>
                <a:ea typeface="Avenir Book" charset="0"/>
                <a:cs typeface="Avenir Book" charset="0"/>
              </a:rPr>
              <a:t>Noise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59" y="3853970"/>
            <a:ext cx="1366603" cy="12350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flipH="1">
            <a:off x="2245341" y="4225925"/>
            <a:ext cx="211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Dimensionality</a:t>
            </a:r>
          </a:p>
        </p:txBody>
      </p: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693" y="3880512"/>
            <a:ext cx="1888332" cy="125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 flipH="1">
            <a:off x="7462793" y="4179581"/>
            <a:ext cx="211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Avenir Book" charset="0"/>
                <a:ea typeface="Avenir Book" charset="0"/>
                <a:cs typeface="Avenir Book" charset="0"/>
              </a:rPr>
              <a:t>Scale 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82167" y="187474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venir Book" charset="0"/>
                <a:ea typeface="Avenir Book" charset="0"/>
                <a:cs typeface="Avenir Book" charset="0"/>
              </a:rPr>
              <a:t>Sparsity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6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233" y="2108199"/>
            <a:ext cx="7039627" cy="323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5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06" y="1643240"/>
            <a:ext cx="5546888" cy="2930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06" y="1643240"/>
            <a:ext cx="5546888" cy="29306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06" y="1643240"/>
            <a:ext cx="5546888" cy="2930655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966853" y="654853"/>
            <a:ext cx="7674150" cy="500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ctr"/>
            <a:r>
              <a:rPr lang="en-US" sz="2800" dirty="0" smtClean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9429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 vs Missing Data </a:t>
            </a:r>
            <a:endParaRPr lang="en-US" dirty="0"/>
          </a:p>
        </p:txBody>
      </p:sp>
      <p:pic>
        <p:nvPicPr>
          <p:cNvPr id="1026" name="Picture 2" descr="mage result for missing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39" y="2229633"/>
            <a:ext cx="7019925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700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Denoising</a:t>
            </a:r>
            <a:r>
              <a:rPr lang="en-US" dirty="0" smtClean="0"/>
              <a:t>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843232"/>
            <a:ext cx="8877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83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Gene-gene Relationships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603169" y="2783791"/>
            <a:ext cx="3573" cy="1518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603169" y="4300636"/>
            <a:ext cx="2446317" cy="6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49641" y="4412862"/>
            <a:ext cx="7232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Gene </a:t>
            </a:r>
            <a:r>
              <a:rPr lang="en-US" sz="1350" dirty="0"/>
              <a:t>1 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103033" y="3435513"/>
            <a:ext cx="7232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Gene 2 </a:t>
            </a:r>
            <a:endParaRPr lang="en-US" sz="135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323" y="3225536"/>
            <a:ext cx="323850" cy="6572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373" y="2953192"/>
            <a:ext cx="333375" cy="6572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418" y="3553346"/>
            <a:ext cx="257175" cy="73342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100" y="2541335"/>
            <a:ext cx="333375" cy="762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629" y="3320207"/>
            <a:ext cx="333375" cy="65722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>
            <a:off x="5092535" y="2777474"/>
            <a:ext cx="3573" cy="1518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92535" y="4296441"/>
            <a:ext cx="2187039" cy="41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439007" y="4406545"/>
            <a:ext cx="7232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Gene </a:t>
            </a:r>
            <a:r>
              <a:rPr lang="en-US" sz="1350" dirty="0"/>
              <a:t>2</a:t>
            </a:r>
            <a:r>
              <a:rPr lang="en-US" sz="1350" dirty="0" smtClean="0"/>
              <a:t> </a:t>
            </a:r>
            <a:endParaRPr lang="en-US" sz="135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4592399" y="3429196"/>
            <a:ext cx="7232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Gene 3 </a:t>
            </a:r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391" y="2995885"/>
            <a:ext cx="323850" cy="6572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815" y="3029896"/>
            <a:ext cx="333375" cy="65722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534" y="3503919"/>
            <a:ext cx="257175" cy="73342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491" y="2220218"/>
            <a:ext cx="333375" cy="762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744" y="3041328"/>
            <a:ext cx="333375" cy="6572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462" y="3515351"/>
            <a:ext cx="257175" cy="73342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800" y="2405700"/>
            <a:ext cx="257175" cy="73342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285" y="3580119"/>
            <a:ext cx="323850" cy="65722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579" y="3533306"/>
            <a:ext cx="323850" cy="65722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816" y="2488417"/>
            <a:ext cx="333375" cy="6572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14629" y="5522026"/>
            <a:ext cx="320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Relationship between features? 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4167" y="3566554"/>
            <a:ext cx="306253" cy="70324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2406" y="3065542"/>
            <a:ext cx="306253" cy="70324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4584" y="2980485"/>
            <a:ext cx="376204" cy="68218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3882" y="2917762"/>
            <a:ext cx="376204" cy="68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CD3z_pSLP76_pairwise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5" y="717325"/>
            <a:ext cx="6680005" cy="4980608"/>
          </a:xfrm>
          <a:prstGeom prst="rect">
            <a:avLst/>
          </a:prstGeom>
        </p:spPr>
      </p:pic>
      <p:pic>
        <p:nvPicPr>
          <p:cNvPr id="6" name="Picture 5" descr="animation_part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188" y="1086993"/>
            <a:ext cx="740224" cy="4059936"/>
          </a:xfrm>
          <a:prstGeom prst="rect">
            <a:avLst/>
          </a:prstGeom>
        </p:spPr>
      </p:pic>
      <p:pic>
        <p:nvPicPr>
          <p:cNvPr id="7" name="Picture 6" descr="animation_part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686" y="1079682"/>
            <a:ext cx="792968" cy="4076518"/>
          </a:xfrm>
          <a:prstGeom prst="rect">
            <a:avLst/>
          </a:prstGeom>
        </p:spPr>
      </p:pic>
      <p:pic>
        <p:nvPicPr>
          <p:cNvPr id="9" name="Picture 8" descr="animation_part3a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403" y="1086994"/>
            <a:ext cx="2028304" cy="4059935"/>
          </a:xfrm>
          <a:prstGeom prst="rect">
            <a:avLst/>
          </a:prstGeom>
        </p:spPr>
      </p:pic>
      <p:sp>
        <p:nvSpPr>
          <p:cNvPr id="11" name="Left Brace 10"/>
          <p:cNvSpPr/>
          <p:nvPr/>
        </p:nvSpPr>
        <p:spPr>
          <a:xfrm rot="16200000">
            <a:off x="2117973" y="4985371"/>
            <a:ext cx="290442" cy="792895"/>
          </a:xfrm>
          <a:prstGeom prst="lef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Left Brace 11"/>
          <p:cNvSpPr/>
          <p:nvPr/>
        </p:nvSpPr>
        <p:spPr>
          <a:xfrm rot="16200000">
            <a:off x="2910903" y="4994175"/>
            <a:ext cx="290442" cy="792969"/>
          </a:xfrm>
          <a:prstGeom prst="lef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53" y="699910"/>
            <a:ext cx="6679937" cy="49980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765168" y="2882792"/>
            <a:ext cx="4403744" cy="4953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9540F-9D07-134F-A0E3-DBC5CF321767}" type="slidenum">
              <a:rPr lang="en-US" smtClean="0"/>
              <a:t>16</a:t>
            </a:fld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rot="5400000">
            <a:off x="595532" y="3667222"/>
            <a:ext cx="808057" cy="24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6"/>
          <p:cNvSpPr txBox="1"/>
          <p:nvPr/>
        </p:nvSpPr>
        <p:spPr>
          <a:xfrm>
            <a:off x="332734" y="2964218"/>
            <a:ext cx="46242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pCD3z</a:t>
            </a:r>
          </a:p>
        </p:txBody>
      </p:sp>
      <p:sp>
        <p:nvSpPr>
          <p:cNvPr id="22" name="Oval 21"/>
          <p:cNvSpPr/>
          <p:nvPr/>
        </p:nvSpPr>
        <p:spPr>
          <a:xfrm>
            <a:off x="802941" y="4071248"/>
            <a:ext cx="390811" cy="37132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816738" y="2893081"/>
            <a:ext cx="390811" cy="37132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TextBox 26"/>
          <p:cNvSpPr txBox="1"/>
          <p:nvPr/>
        </p:nvSpPr>
        <p:spPr>
          <a:xfrm>
            <a:off x="192702" y="4141265"/>
            <a:ext cx="75985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pSLP76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6" y="739603"/>
            <a:ext cx="6364723" cy="4787438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0" y="3219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+mn-lt"/>
                <a:cs typeface="Plantagenet Cherokee"/>
              </a:rPr>
              <a:t>Non-linear Relationships</a:t>
            </a:r>
            <a:endParaRPr lang="en-US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6738" y="554223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9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Mutual Information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2622550"/>
            <a:ext cx="8166100" cy="161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4458047"/>
            <a:ext cx="8154466" cy="15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72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6460BA-2829-9340-885E-BD74E88C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Latent structure in high dimensional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7298608D-9E18-3040-B031-DC1D79D94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34579"/>
            <a:ext cx="3679031" cy="3679031"/>
          </a:xfr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AB7C3C8-EFE0-0947-97CE-E558AF71C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41" y="2134580"/>
            <a:ext cx="3679031" cy="3679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EECB5DA-00E0-4343-9B15-5FAC0F1795AD}"/>
              </a:ext>
            </a:extLst>
          </p:cNvPr>
          <p:cNvSpPr txBox="1"/>
          <p:nvPr/>
        </p:nvSpPr>
        <p:spPr>
          <a:xfrm>
            <a:off x="1839654" y="2320311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yriad Pro" panose="020B0503030403020204" pitchFamily="34" charset="0"/>
              </a:rPr>
              <a:t>Ambient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8018A41-AE49-AB4C-8B5C-F27B59CA3811}"/>
              </a:ext>
            </a:extLst>
          </p:cNvPr>
          <p:cNvSpPr txBox="1"/>
          <p:nvPr/>
        </p:nvSpPr>
        <p:spPr>
          <a:xfrm>
            <a:off x="5530666" y="2181812"/>
            <a:ext cx="1890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Myriad Pro" panose="020B0503030403020204" pitchFamily="34" charset="0"/>
              </a:rPr>
              <a:t>Low-dimensional</a:t>
            </a:r>
          </a:p>
          <a:p>
            <a:pPr algn="ctr"/>
            <a:r>
              <a:rPr lang="en-US" b="1" dirty="0">
                <a:latin typeface="Myriad Pro" panose="020B0503030403020204" pitchFamily="34" charset="0"/>
              </a:rPr>
              <a:t>manifold</a:t>
            </a:r>
          </a:p>
        </p:txBody>
      </p:sp>
    </p:spTree>
    <p:extLst>
      <p:ext uri="{BB962C8B-B14F-4D97-AF65-F5344CB8AC3E}">
        <p14:creationId xmlns:p14="http://schemas.microsoft.com/office/powerpoint/2010/main" val="1156565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813" y="304800"/>
            <a:ext cx="7697391" cy="65821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Embedding reveals structure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6813" y="4322050"/>
            <a:ext cx="686514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Use high dimensional features and high throughput to understand shape of data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47" y="2522040"/>
            <a:ext cx="333375" cy="76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522" y="2626815"/>
            <a:ext cx="323850" cy="657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272" y="2684264"/>
            <a:ext cx="333375" cy="6572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386" y="2974776"/>
            <a:ext cx="257175" cy="733425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3203973" y="3139678"/>
            <a:ext cx="910828" cy="300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4572000" y="2368154"/>
            <a:ext cx="3573" cy="1518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572000" y="3887120"/>
            <a:ext cx="1325166" cy="4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18472" y="3997225"/>
            <a:ext cx="11015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Dimension 1 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3882709" y="3019876"/>
            <a:ext cx="11015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Dimension 2 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512" y="1421615"/>
            <a:ext cx="333375" cy="76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711" y="2546190"/>
            <a:ext cx="323850" cy="6572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563" y="2926127"/>
            <a:ext cx="333375" cy="6572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980" y="3058010"/>
            <a:ext cx="257175" cy="73342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flipH="1">
            <a:off x="687943" y="5154216"/>
            <a:ext cx="2173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Cluster structure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5758" y="4779262"/>
            <a:ext cx="895350" cy="9810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6279" y="4792653"/>
            <a:ext cx="685800" cy="100012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7250" y="4801203"/>
            <a:ext cx="847725" cy="105727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203972" y="4972051"/>
            <a:ext cx="100752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Excellent</a:t>
            </a:r>
          </a:p>
          <a:p>
            <a:r>
              <a:rPr lang="en-US" sz="1350" dirty="0"/>
              <a:t>Responders</a:t>
            </a:r>
          </a:p>
        </p:txBody>
      </p:sp>
      <p:sp>
        <p:nvSpPr>
          <p:cNvPr id="39" name="TextBox 38"/>
          <p:cNvSpPr txBox="1"/>
          <p:nvPr/>
        </p:nvSpPr>
        <p:spPr>
          <a:xfrm flipH="1">
            <a:off x="5268871" y="4972051"/>
            <a:ext cx="10783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Fair</a:t>
            </a:r>
          </a:p>
          <a:p>
            <a:r>
              <a:rPr lang="en-US" sz="1350" dirty="0" smtClean="0"/>
              <a:t>Responders</a:t>
            </a:r>
            <a:endParaRPr lang="en-US" sz="1350" dirty="0"/>
          </a:p>
        </p:txBody>
      </p:sp>
      <p:sp>
        <p:nvSpPr>
          <p:cNvPr id="40" name="TextBox 39"/>
          <p:cNvSpPr txBox="1"/>
          <p:nvPr/>
        </p:nvSpPr>
        <p:spPr>
          <a:xfrm>
            <a:off x="7091958" y="4972051"/>
            <a:ext cx="9745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Poor </a:t>
            </a:r>
            <a:endParaRPr lang="en-US" sz="1350" dirty="0" smtClean="0"/>
          </a:p>
          <a:p>
            <a:r>
              <a:rPr lang="en-US" sz="1350" dirty="0" smtClean="0"/>
              <a:t>responders</a:t>
            </a:r>
            <a:endParaRPr lang="en-US" sz="135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5937" y="3197449"/>
            <a:ext cx="376204" cy="68218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9221" y="2546189"/>
            <a:ext cx="384895" cy="6979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8541" y="1560049"/>
            <a:ext cx="306253" cy="70324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832" y="3213290"/>
            <a:ext cx="306253" cy="70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3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01" y="319662"/>
            <a:ext cx="7886700" cy="994172"/>
          </a:xfrm>
        </p:spPr>
        <p:txBody>
          <a:bodyPr/>
          <a:lstStyle/>
          <a:p>
            <a:r>
              <a:rPr lang="en-US" dirty="0" smtClean="0">
                <a:ea typeface="Avenir Book" charset="0"/>
                <a:cs typeface="Avenir Book" charset="0"/>
              </a:rPr>
              <a:t>Big Biomedical Data</a:t>
            </a:r>
            <a:endParaRPr lang="en-US" dirty="0"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430" y="1635094"/>
            <a:ext cx="3592440" cy="17236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40" y="3935019"/>
            <a:ext cx="3854557" cy="1512415"/>
          </a:xfrm>
          <a:prstGeom prst="rect">
            <a:avLst/>
          </a:prstGeom>
        </p:spPr>
      </p:pic>
      <p:pic>
        <p:nvPicPr>
          <p:cNvPr id="1036" name="Picture 12" descr="mage result for peop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245" y="4001261"/>
            <a:ext cx="3532625" cy="137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age result for single cell RNA sequencing 10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81" y="1874221"/>
            <a:ext cx="3692020" cy="151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36493" y="3388673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ScRNA-seq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6128558" y="3388673"/>
            <a:ext cx="253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ScATAC-seq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6493" y="5447433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FMRI 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6050626" y="5381192"/>
            <a:ext cx="253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Patient Data</a:t>
            </a:r>
          </a:p>
        </p:txBody>
      </p:sp>
    </p:spTree>
    <p:extLst>
      <p:ext uri="{BB962C8B-B14F-4D97-AF65-F5344CB8AC3E}">
        <p14:creationId xmlns:p14="http://schemas.microsoft.com/office/powerpoint/2010/main" val="9175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8312" y="3474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Retinal Bipolar 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17F82-8F7D-BE42-BF2F-5C4F7D073984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94" y="1847849"/>
            <a:ext cx="5139706" cy="376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5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991565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 smtClean="0"/>
              <a:t>Progression continuum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6813" y="4322050"/>
            <a:ext cx="686514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Use high dimensional features and high throughput to understand shape of data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47" y="2522040"/>
            <a:ext cx="333375" cy="76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522" y="2626815"/>
            <a:ext cx="323850" cy="657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272" y="2684264"/>
            <a:ext cx="333375" cy="6572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386" y="2974776"/>
            <a:ext cx="257175" cy="733425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3203973" y="3139678"/>
            <a:ext cx="910828" cy="300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4572000" y="2368154"/>
            <a:ext cx="3573" cy="1518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572000" y="3887120"/>
            <a:ext cx="1325166" cy="4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18472" y="3997225"/>
            <a:ext cx="11015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Dimension 1 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3882709" y="3019876"/>
            <a:ext cx="11015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Dimension 2 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056" y="1789311"/>
            <a:ext cx="333375" cy="76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656" y="2298203"/>
            <a:ext cx="323850" cy="6572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916" y="3111104"/>
            <a:ext cx="333375" cy="6572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229" y="2772966"/>
            <a:ext cx="257175" cy="73342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5591" y="5117738"/>
            <a:ext cx="10220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 smtClean="0"/>
              <a:t>Pseudotime</a:t>
            </a:r>
            <a:endParaRPr lang="en-US" sz="135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65" y="4793150"/>
            <a:ext cx="333375" cy="762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226" y="4897925"/>
            <a:ext cx="323850" cy="6572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097" y="4916909"/>
            <a:ext cx="333375" cy="65722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090" y="4833503"/>
            <a:ext cx="257175" cy="73342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419647" y="5574134"/>
            <a:ext cx="22737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23077" y="5555149"/>
            <a:ext cx="568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Early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01097" y="5574134"/>
            <a:ext cx="4811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Late</a:t>
            </a:r>
            <a:endParaRPr lang="en-US" sz="135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380" y="2659306"/>
            <a:ext cx="356849" cy="68218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915" y="3235258"/>
            <a:ext cx="356849" cy="68218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238" y="4948789"/>
            <a:ext cx="309689" cy="59202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2434" y="2136465"/>
            <a:ext cx="306253" cy="70324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2050" y="3278418"/>
            <a:ext cx="306253" cy="70324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641" y="4837569"/>
            <a:ext cx="306253" cy="70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9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Progressions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24511"/>
            <a:ext cx="67056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6890"/>
            <a:ext cx="9144000" cy="2002971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Manifold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567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 smtClean="0"/>
              <a:t>Understanding the shape of data</a:t>
            </a:r>
            <a:endParaRPr lang="en-US" sz="2700" dirty="0"/>
          </a:p>
        </p:txBody>
      </p:sp>
      <p:sp>
        <p:nvSpPr>
          <p:cNvPr id="5" name="TextBox 4"/>
          <p:cNvSpPr txBox="1"/>
          <p:nvPr/>
        </p:nvSpPr>
        <p:spPr>
          <a:xfrm>
            <a:off x="5326856" y="3784736"/>
            <a:ext cx="34290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5910246" y="3781144"/>
            <a:ext cx="34290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03" y="1473154"/>
            <a:ext cx="7216238" cy="49160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791" y="5213927"/>
            <a:ext cx="2921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4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Diffusion Maps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66" y="2047601"/>
            <a:ext cx="6581484" cy="38732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700" y="6457434"/>
            <a:ext cx="2902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Coifman</a:t>
            </a:r>
            <a:r>
              <a:rPr lang="en-US" dirty="0" smtClean="0"/>
              <a:t>, Lafon, ACHA 2006]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Tasks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27" y="4624866"/>
            <a:ext cx="3238500" cy="158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05428"/>
            <a:ext cx="2499756" cy="2126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427" y="1790642"/>
            <a:ext cx="18415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748" y="4624866"/>
            <a:ext cx="2679700" cy="187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74" y="1790642"/>
            <a:ext cx="4826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7604" y="1790642"/>
            <a:ext cx="4826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674" y="4542316"/>
            <a:ext cx="482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10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041" y="1131096"/>
            <a:ext cx="7242065" cy="99417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Eigenvectors are frequency harmonics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443" y="4005742"/>
            <a:ext cx="1785694" cy="1317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535" y="4046197"/>
            <a:ext cx="1735884" cy="132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819" y="4009218"/>
            <a:ext cx="1781287" cy="1406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5755" y="5496779"/>
            <a:ext cx="10871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Eigenvector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1996" y="5496779"/>
            <a:ext cx="117371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>
                <a:latin typeface="Avenir Book" charset="0"/>
                <a:ea typeface="Avenir Book" charset="0"/>
                <a:cs typeface="Avenir Book" charset="0"/>
              </a:rPr>
              <a:t>10th Eigenvector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9108" y="5545882"/>
            <a:ext cx="1473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to last eigenvector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392" y="2227261"/>
            <a:ext cx="2047119" cy="1388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9399" y="2217714"/>
            <a:ext cx="2676041" cy="15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9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Cells are nodes, mRNA gene-counts are signals on a graph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16" y="2368832"/>
            <a:ext cx="4339244" cy="265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4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437"/>
            <a:ext cx="3184202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Droplet-based </a:t>
            </a:r>
            <a:br>
              <a:rPr lang="en-US" dirty="0" smtClean="0"/>
            </a:br>
            <a:r>
              <a:rPr lang="en-US" dirty="0" smtClean="0"/>
              <a:t>Technologies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0"/>
            <a:ext cx="5715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040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4400" y="4294716"/>
            <a:ext cx="2057401" cy="1466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0"/>
            <a:ext cx="7286625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87298"/>
            <a:ext cx="8476159" cy="5309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4089914"/>
            <a:ext cx="2667001" cy="2106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324600" y="5761091"/>
            <a:ext cx="2590800" cy="5635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76" t="95177"/>
          <a:stretch/>
        </p:blipFill>
        <p:spPr bwMode="auto">
          <a:xfrm>
            <a:off x="6845296" y="5903717"/>
            <a:ext cx="1993904" cy="25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0"/>
            <a:ext cx="91440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de-CH" sz="3000" dirty="0" smtClean="0">
                <a:latin typeface="+mj-lt"/>
              </a:rPr>
              <a:t>Single-Cell Proteomics: Mass </a:t>
            </a:r>
            <a:r>
              <a:rPr lang="de-CH" sz="3000" dirty="0">
                <a:latin typeface="+mj-lt"/>
              </a:rPr>
              <a:t>C</a:t>
            </a:r>
            <a:r>
              <a:rPr lang="de-CH" sz="3000" dirty="0" smtClean="0">
                <a:latin typeface="+mj-lt"/>
              </a:rPr>
              <a:t>ytometry</a:t>
            </a:r>
            <a:endParaRPr lang="en-US" sz="3000" dirty="0">
              <a:latin typeface="+mj-lt"/>
            </a:endParaRPr>
          </a:p>
        </p:txBody>
      </p:sp>
      <p:pic>
        <p:nvPicPr>
          <p:cNvPr id="10" name="Picture 9" descr="outline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60" y="0"/>
            <a:ext cx="869752" cy="869752"/>
          </a:xfrm>
          <a:prstGeom prst="rect">
            <a:avLst/>
          </a:prstGeom>
        </p:spPr>
      </p:pic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9540F-9D07-134F-A0E3-DBC5CF32176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4812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Cell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5091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Cell 1 = [40 0 20 18 </a:t>
            </a:r>
            <a:r>
              <a:rPr lang="en-US" dirty="0"/>
              <a:t>5</a:t>
            </a:r>
            <a:r>
              <a:rPr lang="en-US" dirty="0" smtClean="0"/>
              <a:t> 0 …] </a:t>
            </a:r>
          </a:p>
          <a:p>
            <a:pPr marL="0" indent="0">
              <a:buNone/>
            </a:pPr>
            <a:r>
              <a:rPr lang="en-US" dirty="0" smtClean="0"/>
              <a:t>Each cell is a vector of measurements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The whole data is a matrix with many observations (cells) and features (proteins, genes)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2652889" y="4306164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[40 0 20 400 5  …] </a:t>
            </a:r>
          </a:p>
          <a:p>
            <a:r>
              <a:rPr lang="en-US" sz="2400" dirty="0"/>
              <a:t>[35 0 12 50 1 </a:t>
            </a:r>
            <a:r>
              <a:rPr lang="en-US" sz="2400" dirty="0" smtClean="0"/>
              <a:t>   </a:t>
            </a:r>
            <a:r>
              <a:rPr lang="en-US" sz="2400" dirty="0"/>
              <a:t>…] </a:t>
            </a:r>
          </a:p>
          <a:p>
            <a:r>
              <a:rPr lang="en-US" sz="2400" dirty="0"/>
              <a:t>[10 20 5 350 2 </a:t>
            </a:r>
            <a:r>
              <a:rPr lang="en-US" sz="2400" dirty="0" smtClean="0"/>
              <a:t> </a:t>
            </a:r>
            <a:r>
              <a:rPr lang="en-US" sz="2400" dirty="0"/>
              <a:t>…] </a:t>
            </a:r>
          </a:p>
          <a:p>
            <a:r>
              <a:rPr lang="en-US" sz="2400" dirty="0"/>
              <a:t>[12 020 45 0 </a:t>
            </a:r>
            <a:r>
              <a:rPr lang="en-US" sz="2400" dirty="0" smtClean="0"/>
              <a:t>0  …</a:t>
            </a:r>
            <a:r>
              <a:rPr lang="en-US" sz="2400" dirty="0"/>
              <a:t>]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Left Bracket 4"/>
          <p:cNvSpPr/>
          <p:nvPr/>
        </p:nvSpPr>
        <p:spPr>
          <a:xfrm>
            <a:off x="2300111" y="4289776"/>
            <a:ext cx="352778" cy="1961445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/>
          <p:cNvSpPr/>
          <p:nvPr/>
        </p:nvSpPr>
        <p:spPr>
          <a:xfrm>
            <a:off x="4826000" y="4289776"/>
            <a:ext cx="536222" cy="1961445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1133728" y="5037665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8795" y="392044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8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9540F-9D07-134F-A0E3-DBC5CF321767}" type="slidenum">
              <a:rPr lang="en-US" smtClean="0"/>
              <a:t>6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E0F6A82E-BEE1-8B4B-B79E-9421C46C8B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73" b="17161"/>
          <a:stretch/>
        </p:blipFill>
        <p:spPr>
          <a:xfrm>
            <a:off x="181688" y="718779"/>
            <a:ext cx="1317914" cy="1028840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1499602" y="570418"/>
            <a:ext cx="70157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r>
              <a:rPr lang="en-US" dirty="0" smtClean="0"/>
              <a:t>High Dimensional 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AF11D65-3439-1C46-8D9A-4E6B513B04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5" r="31623" b="16298"/>
          <a:stretch/>
        </p:blipFill>
        <p:spPr>
          <a:xfrm rot="5400000">
            <a:off x="542619" y="2390378"/>
            <a:ext cx="775987" cy="92751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466197" y="2383062"/>
            <a:ext cx="70157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r>
              <a:rPr lang="en-US" dirty="0" smtClean="0"/>
              <a:t>High Throughput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2ECA1E76-7A80-3947-912D-9B344B673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920" y="2447953"/>
            <a:ext cx="2310059" cy="1464067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499602" y="4138973"/>
            <a:ext cx="70157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r>
              <a:rPr lang="en-US" dirty="0" smtClean="0"/>
              <a:t>Heterogeneous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5895A5D-7D35-1F49-9346-A3C8619C98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5" t="24470" r="-415" b="37377"/>
          <a:stretch/>
        </p:blipFill>
        <p:spPr>
          <a:xfrm>
            <a:off x="360295" y="4564219"/>
            <a:ext cx="1020080" cy="475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100" y="4659100"/>
            <a:ext cx="2187879" cy="199814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D2C7DFEC-F9ED-5948-A924-F6DC8F622597}"/>
              </a:ext>
            </a:extLst>
          </p:cNvPr>
          <p:cNvGrpSpPr/>
          <p:nvPr/>
        </p:nvGrpSpPr>
        <p:grpSpPr>
          <a:xfrm>
            <a:off x="6513161" y="648597"/>
            <a:ext cx="1554481" cy="1257599"/>
            <a:chOff x="1163176" y="568476"/>
            <a:chExt cx="6166368" cy="6228080"/>
          </a:xfrm>
        </p:grpSpPr>
        <p:pic>
          <p:nvPicPr>
            <p:cNvPr id="21" name="Picture 20" descr="Fig S3.png">
              <a:extLst>
                <a:ext uri="{FF2B5EF4-FFF2-40B4-BE49-F238E27FC236}">
                  <a16:creationId xmlns="" xmlns:a16="http://schemas.microsoft.com/office/drawing/2014/main" id="{37B74312-5D90-714A-B3F8-9A4476038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3176" y="568476"/>
              <a:ext cx="6166368" cy="622808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FD057DA4-7CEF-0D4A-AE3C-6A4B4D50D854}"/>
                </a:ext>
              </a:extLst>
            </p:cNvPr>
            <p:cNvSpPr/>
            <p:nvPr/>
          </p:nvSpPr>
          <p:spPr>
            <a:xfrm>
              <a:off x="5405062" y="5762452"/>
              <a:ext cx="1763204" cy="808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920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5898" y="41757"/>
            <a:ext cx="9157421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Many dimensions = many measurements</a:t>
            </a:r>
            <a:endParaRPr lang="en-US" dirty="0"/>
          </a:p>
        </p:txBody>
      </p:sp>
      <p:pic>
        <p:nvPicPr>
          <p:cNvPr id="1026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05063"/>
            <a:ext cx="1222037" cy="13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297" y="2680593"/>
            <a:ext cx="2557311" cy="769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036" y="2692538"/>
            <a:ext cx="3244454" cy="768854"/>
          </a:xfrm>
          <a:prstGeom prst="rect">
            <a:avLst/>
          </a:prstGeom>
        </p:spPr>
      </p:pic>
      <p:pic>
        <p:nvPicPr>
          <p:cNvPr id="1032" name="Picture 8" descr="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" y="4287317"/>
            <a:ext cx="1092953" cy="109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61" y="2712798"/>
            <a:ext cx="705385" cy="70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mage result for RNA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136" y="5082326"/>
            <a:ext cx="706606" cy="44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mage result for RNA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800" y="4875020"/>
            <a:ext cx="706606" cy="44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mage result for RNA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31" y="4391458"/>
            <a:ext cx="706606" cy="44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mage result for RNA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670" y="4350231"/>
            <a:ext cx="706606" cy="44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age result for RNA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723" y="4391458"/>
            <a:ext cx="503634" cy="50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 descr="mage result for RNA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517" y="4662344"/>
            <a:ext cx="503634" cy="50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974" y="4464415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0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090" y="4712176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271" y="5252830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0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676" y="5165978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0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234" y="5252831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0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937" y="4310017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0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46" y="4596459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50800" y="3979138"/>
            <a:ext cx="6848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Gene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97438" y="3978649"/>
            <a:ext cx="6848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Gene 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61063" y="3978649"/>
            <a:ext cx="6848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Gene 3</a:t>
            </a:r>
          </a:p>
        </p:txBody>
      </p:sp>
      <p:pic>
        <p:nvPicPr>
          <p:cNvPr id="1056" name="Picture 32" descr="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600" y="4571432"/>
            <a:ext cx="641768" cy="44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222037" y="2396681"/>
            <a:ext cx="8996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Diagnoses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38973" y="2393540"/>
            <a:ext cx="4660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labs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62201" y="2396992"/>
            <a:ext cx="11891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drug response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86621" y="2406112"/>
            <a:ext cx="627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assays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22676" y="2390099"/>
            <a:ext cx="4682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ECG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24687" y="3897958"/>
            <a:ext cx="7652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Proteins</a:t>
            </a:r>
          </a:p>
        </p:txBody>
      </p:sp>
    </p:spTree>
    <p:extLst>
      <p:ext uri="{BB962C8B-B14F-4D97-AF65-F5344CB8AC3E}">
        <p14:creationId xmlns:p14="http://schemas.microsoft.com/office/powerpoint/2010/main" val="125082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7" grpId="0"/>
      <p:bldP spid="38" grpId="0"/>
      <p:bldP spid="10" grpId="0"/>
      <p:bldP spid="11" grpId="0"/>
      <p:bldP spid="12" grpId="0"/>
      <p:bldP spid="13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Throughput = Many observations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331119" y="2543572"/>
          <a:ext cx="6096000" cy="2819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27813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pic>
        <p:nvPicPr>
          <p:cNvPr id="6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6" y="4441730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6" y="4685296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6" y="4973824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5" y="4175683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5" y="3909635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5" y="3625129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4" y="3340003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3" y="3082318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7" y="2738625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3" y="2487367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>
            <a:off x="1575197" y="5361654"/>
            <a:ext cx="0" cy="467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5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502" y="167601"/>
            <a:ext cx="7712838" cy="775097"/>
          </a:xfrm>
        </p:spPr>
        <p:txBody>
          <a:bodyPr/>
          <a:lstStyle/>
          <a:p>
            <a:r>
              <a:rPr lang="en-US" smtClean="0"/>
              <a:t>Heterogeneous Observations</a:t>
            </a:r>
            <a:endParaRPr lang="en-US" dirty="0"/>
          </a:p>
        </p:txBody>
      </p:sp>
      <p:pic>
        <p:nvPicPr>
          <p:cNvPr id="3074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2" y="2237578"/>
            <a:ext cx="4291772" cy="285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ge result for different types of cel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291" y="1959428"/>
            <a:ext cx="4834779" cy="341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7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4997</TotalTime>
  <Words>441</Words>
  <Application>Microsoft Macintosh PowerPoint</Application>
  <PresentationFormat>On-screen Show (4:3)</PresentationFormat>
  <Paragraphs>114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Avenir Book</vt:lpstr>
      <vt:lpstr>Avenir Medium</vt:lpstr>
      <vt:lpstr>Calibri</vt:lpstr>
      <vt:lpstr>Myriad Pro</vt:lpstr>
      <vt:lpstr>Open Sans</vt:lpstr>
      <vt:lpstr>Open Sans SemiBold</vt:lpstr>
      <vt:lpstr>Plantagenet Cherokee</vt:lpstr>
      <vt:lpstr>Arial</vt:lpstr>
      <vt:lpstr>Office Theme</vt:lpstr>
      <vt:lpstr>PowerPoint Presentation</vt:lpstr>
      <vt:lpstr>Big Biomedical Data</vt:lpstr>
      <vt:lpstr>Droplet-based  Technologies</vt:lpstr>
      <vt:lpstr>PowerPoint Presentation</vt:lpstr>
      <vt:lpstr>Single Cell Data</vt:lpstr>
      <vt:lpstr>PowerPoint Presentation</vt:lpstr>
      <vt:lpstr>Many dimensions = many measurements</vt:lpstr>
      <vt:lpstr>High Throughput = Many observations</vt:lpstr>
      <vt:lpstr>Heterogeneous Observations</vt:lpstr>
      <vt:lpstr>Challenges </vt:lpstr>
      <vt:lpstr>Noise</vt:lpstr>
      <vt:lpstr>PowerPoint Presentation</vt:lpstr>
      <vt:lpstr>Dropout vs Missing Data </vt:lpstr>
      <vt:lpstr>Denoising Data</vt:lpstr>
      <vt:lpstr>Gene-gene Relationships</vt:lpstr>
      <vt:lpstr>PowerPoint Presentation</vt:lpstr>
      <vt:lpstr>Mutual Information</vt:lpstr>
      <vt:lpstr>Latent structure in high dimensional data</vt:lpstr>
      <vt:lpstr>Embedding reveals structure</vt:lpstr>
      <vt:lpstr>Retinal Bipolar Cells</vt:lpstr>
      <vt:lpstr>Progression continuum</vt:lpstr>
      <vt:lpstr>PowerPoint Presentation</vt:lpstr>
      <vt:lpstr>PowerPoint Presentation</vt:lpstr>
      <vt:lpstr>Understanding the shape of data</vt:lpstr>
      <vt:lpstr>Diffusion Maps</vt:lpstr>
      <vt:lpstr>Analysis Tasks </vt:lpstr>
      <vt:lpstr>Eigenvectors are frequency harmonics</vt:lpstr>
      <vt:lpstr>Cells are nodes, mRNA gene-counts are signals on a graph</vt:lpstr>
    </vt:vector>
  </TitlesOfParts>
  <Company>Columbia University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 to Single-cell Data </dc:title>
  <dc:creator>Smita Krishnaswamy</dc:creator>
  <cp:lastModifiedBy>Microsoft Office User</cp:lastModifiedBy>
  <cp:revision>152</cp:revision>
  <dcterms:created xsi:type="dcterms:W3CDTF">2016-08-27T18:48:18Z</dcterms:created>
  <dcterms:modified xsi:type="dcterms:W3CDTF">2019-10-16T12:52:51Z</dcterms:modified>
</cp:coreProperties>
</file>